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8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7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6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3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1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8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6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4AC2-B15C-4271-9166-062C077F3F27}" type="datetimeFigureOut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27B5-9318-4A9A-9266-8C660B674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4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99878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Forte" panose="03060902040502070203" pitchFamily="66" charset="0"/>
              </a:rPr>
              <a:t>Ocean Motion Notes</a:t>
            </a:r>
            <a:endParaRPr lang="en-US" sz="8000" dirty="0">
              <a:latin typeface="Forte" panose="0306090204050207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4853" y="2487478"/>
            <a:ext cx="6044339" cy="1646695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A helpful guide to organize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all the information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you’ve learned!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And have yet to leave 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endParaRPr lang="en-US" sz="3200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5362"/>
            <a:ext cx="6044339" cy="560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3132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A. Motion 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359"/>
            <a:ext cx="12192000" cy="4890604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latin typeface="Bookman Old Style" panose="02050604050505020204" pitchFamily="18" charset="0"/>
              </a:rPr>
              <a:t>An object is in </a:t>
            </a:r>
            <a:r>
              <a:rPr lang="en-US" sz="2800" u="sng" dirty="0" smtClean="0">
                <a:latin typeface="Bookman Old Style" panose="02050604050505020204" pitchFamily="18" charset="0"/>
              </a:rPr>
              <a:t>motion</a:t>
            </a:r>
            <a:r>
              <a:rPr lang="en-US" sz="2800" dirty="0" smtClean="0">
                <a:latin typeface="Bookman Old Style" panose="02050604050505020204" pitchFamily="18" charset="0"/>
              </a:rPr>
              <a:t> if </a:t>
            </a:r>
            <a:r>
              <a:rPr lang="en-US" sz="2800" dirty="0">
                <a:latin typeface="Bookman Old Style" panose="02050604050505020204" pitchFamily="18" charset="0"/>
              </a:rPr>
              <a:t>its </a:t>
            </a:r>
            <a:r>
              <a:rPr lang="en-US" sz="2800" u="sng" dirty="0" smtClean="0">
                <a:latin typeface="Bookman Old Style" panose="02050604050505020204" pitchFamily="18" charset="0"/>
              </a:rPr>
              <a:t>position</a:t>
            </a:r>
            <a:r>
              <a:rPr lang="en-US" sz="2800" dirty="0" smtClean="0">
                <a:latin typeface="Bookman Old Style" panose="02050604050505020204" pitchFamily="18" charset="0"/>
              </a:rPr>
              <a:t> changes </a:t>
            </a:r>
            <a:r>
              <a:rPr lang="en-US" sz="2800" dirty="0">
                <a:latin typeface="Bookman Old Style" panose="02050604050505020204" pitchFamily="18" charset="0"/>
              </a:rPr>
              <a:t>relative to another object. </a:t>
            </a:r>
            <a:endParaRPr lang="en-US" sz="2800" dirty="0" smtClean="0">
              <a:latin typeface="Bookman Old Style" panose="02050604050505020204" pitchFamily="18" charset="0"/>
            </a:endParaRPr>
          </a:p>
          <a:p>
            <a:pPr marL="457200" lvl="1" indent="0"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lvl="1"/>
            <a:r>
              <a:rPr lang="en-US" sz="2800" dirty="0">
                <a:latin typeface="Bookman Old Style" panose="02050604050505020204" pitchFamily="18" charset="0"/>
              </a:rPr>
              <a:t>To decide if you are moving, you need a </a:t>
            </a:r>
            <a:r>
              <a:rPr lang="en-US" sz="2800" u="sng" dirty="0" smtClean="0">
                <a:latin typeface="Bookman Old Style" panose="02050604050505020204" pitchFamily="18" charset="0"/>
              </a:rPr>
              <a:t>reference</a:t>
            </a:r>
            <a:r>
              <a:rPr lang="en-US" sz="2800" dirty="0" smtClean="0">
                <a:latin typeface="Bookman Old Style" panose="02050604050505020204" pitchFamily="18" charset="0"/>
              </a:rPr>
              <a:t> </a:t>
            </a:r>
            <a:r>
              <a:rPr lang="en-US" sz="2800" u="sng" dirty="0" smtClean="0">
                <a:latin typeface="Bookman Old Style" panose="02050604050505020204" pitchFamily="18" charset="0"/>
              </a:rPr>
              <a:t>Point</a:t>
            </a:r>
            <a:endParaRPr lang="en-US" sz="2000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Bookman Old Style" panose="02050604050505020204" pitchFamily="18" charset="0"/>
              </a:rPr>
              <a:t> </a:t>
            </a:r>
            <a:endParaRPr lang="en-US" sz="2400" dirty="0">
              <a:latin typeface="Bookman Old Style" panose="02050604050505020204" pitchFamily="18" charset="0"/>
            </a:endParaRPr>
          </a:p>
          <a:p>
            <a:pPr lvl="1"/>
            <a:r>
              <a:rPr lang="en-US" sz="2800" dirty="0">
                <a:latin typeface="Bookman Old Style" panose="02050604050505020204" pitchFamily="18" charset="0"/>
              </a:rPr>
              <a:t>A reference point is a </a:t>
            </a:r>
            <a:r>
              <a:rPr lang="en-US" sz="2800" u="sng" dirty="0" smtClean="0">
                <a:latin typeface="Bookman Old Style" panose="02050604050505020204" pitchFamily="18" charset="0"/>
              </a:rPr>
              <a:t>place</a:t>
            </a:r>
            <a:r>
              <a:rPr lang="en-US" sz="2800" dirty="0" smtClean="0">
                <a:latin typeface="Bookman Old Style" panose="02050604050505020204" pitchFamily="18" charset="0"/>
              </a:rPr>
              <a:t> or </a:t>
            </a:r>
            <a:r>
              <a:rPr lang="en-US" sz="2800" u="sng" dirty="0" smtClean="0">
                <a:latin typeface="Bookman Old Style" panose="02050604050505020204" pitchFamily="18" charset="0"/>
              </a:rPr>
              <a:t>object</a:t>
            </a:r>
            <a:r>
              <a:rPr lang="en-US" sz="2800" dirty="0" smtClean="0">
                <a:latin typeface="Bookman Old Style" panose="02050604050505020204" pitchFamily="18" charset="0"/>
              </a:rPr>
              <a:t> used </a:t>
            </a:r>
            <a:r>
              <a:rPr lang="en-US" sz="2800" dirty="0">
                <a:latin typeface="Bookman Old Style" panose="02050604050505020204" pitchFamily="18" charset="0"/>
              </a:rPr>
              <a:t>for comparison to determine if something is in motion. </a:t>
            </a:r>
            <a:endParaRPr lang="en-US" sz="2000" dirty="0">
              <a:latin typeface="Bookman Old Style" panose="02050604050505020204" pitchFamily="18" charset="0"/>
            </a:endParaRPr>
          </a:p>
          <a:p>
            <a:endParaRPr lang="en-US" sz="2400" dirty="0">
              <a:latin typeface="Bookman Old Style" panose="02050604050505020204" pitchFamily="18" charset="0"/>
            </a:endParaRPr>
          </a:p>
          <a:p>
            <a:pPr lvl="1"/>
            <a:r>
              <a:rPr lang="en-US" sz="2800" dirty="0">
                <a:latin typeface="Bookman Old Style" panose="02050604050505020204" pitchFamily="18" charset="0"/>
              </a:rPr>
              <a:t>Examples of reference points relative to </a:t>
            </a:r>
            <a:r>
              <a:rPr lang="en-US" sz="2800" dirty="0" smtClean="0">
                <a:latin typeface="Bookman Old Style" panose="02050604050505020204" pitchFamily="18" charset="0"/>
              </a:rPr>
              <a:t>Earth</a:t>
            </a:r>
            <a:endParaRPr lang="en-US" dirty="0">
              <a:latin typeface="Bookman Old Style" panose="02050604050505020204" pitchFamily="18" charset="0"/>
            </a:endParaRPr>
          </a:p>
          <a:p>
            <a:pPr lvl="2"/>
            <a:r>
              <a:rPr lang="en-US" sz="2800" dirty="0" smtClean="0">
                <a:latin typeface="Bookman Old Style" panose="02050604050505020204" pitchFamily="18" charset="0"/>
              </a:rPr>
              <a:t>______________</a:t>
            </a:r>
            <a:endParaRPr lang="en-US" dirty="0">
              <a:latin typeface="Bookman Old Style" panose="02050604050505020204" pitchFamily="18" charset="0"/>
            </a:endParaRPr>
          </a:p>
          <a:p>
            <a:pPr lvl="2"/>
            <a:r>
              <a:rPr lang="en-US" sz="2800" dirty="0" smtClean="0">
                <a:latin typeface="Bookman Old Style" panose="02050604050505020204" pitchFamily="18" charset="0"/>
              </a:rPr>
              <a:t>______________</a:t>
            </a:r>
            <a:endParaRPr lang="en-US" dirty="0">
              <a:latin typeface="Bookman Old Style" panose="02050604050505020204" pitchFamily="18" charset="0"/>
            </a:endParaRPr>
          </a:p>
          <a:p>
            <a:pPr lvl="2"/>
            <a:r>
              <a:rPr lang="en-US" sz="2800" dirty="0" smtClean="0">
                <a:latin typeface="Bookman Old Style" panose="02050604050505020204" pitchFamily="18" charset="0"/>
              </a:rPr>
              <a:t>______________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497" y="4331788"/>
            <a:ext cx="2457773" cy="1845175"/>
          </a:xfrm>
          <a:prstGeom prst="rect">
            <a:avLst/>
          </a:prstGeom>
        </p:spPr>
      </p:pic>
      <p:sp>
        <p:nvSpPr>
          <p:cNvPr id="5" name="7-Point Star 4"/>
          <p:cNvSpPr/>
          <p:nvPr/>
        </p:nvSpPr>
        <p:spPr>
          <a:xfrm>
            <a:off x="4029558" y="5106691"/>
            <a:ext cx="2727702" cy="1751309"/>
          </a:xfrm>
          <a:prstGeom prst="star7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  NEED EXAMPLES!!!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Forte" panose="03060902040502070203" pitchFamily="66" charset="0"/>
              </a:rPr>
              <a:t>B. Relative Motion </a:t>
            </a:r>
            <a:endParaRPr lang="en-US" sz="4800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73" y="929898"/>
            <a:ext cx="11944027" cy="592810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Whether something is in motion or not is all based on </a:t>
            </a:r>
            <a:r>
              <a:rPr lang="en-US" u="sng" dirty="0" smtClean="0">
                <a:latin typeface="Bookman Old Style" panose="02050604050505020204" pitchFamily="18" charset="0"/>
              </a:rPr>
              <a:t>perspective</a:t>
            </a:r>
            <a:r>
              <a:rPr lang="en-US" dirty="0" smtClean="0">
                <a:latin typeface="Bookman Old Style" panose="02050604050505020204" pitchFamily="18" charset="0"/>
              </a:rPr>
              <a:t>! 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An object is in motion when it </a:t>
            </a:r>
            <a:r>
              <a:rPr lang="en-US" u="sng" dirty="0" smtClean="0">
                <a:latin typeface="Bookman Old Style" panose="02050604050505020204" pitchFamily="18" charset="0"/>
              </a:rPr>
              <a:t>continuously</a:t>
            </a:r>
            <a:r>
              <a:rPr lang="en-US" dirty="0" smtClean="0">
                <a:latin typeface="Bookman Old Style" panose="02050604050505020204" pitchFamily="18" charset="0"/>
              </a:rPr>
              <a:t> moves in relation to a </a:t>
            </a:r>
            <a:r>
              <a:rPr lang="en-US" u="sng" dirty="0" smtClean="0">
                <a:latin typeface="Bookman Old Style" panose="02050604050505020204" pitchFamily="18" charset="0"/>
              </a:rPr>
              <a:t>reference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u="sng" dirty="0" smtClean="0">
                <a:latin typeface="Bookman Old Style" panose="02050604050505020204" pitchFamily="18" charset="0"/>
              </a:rPr>
              <a:t>point</a:t>
            </a:r>
            <a:r>
              <a:rPr lang="en-US" dirty="0" smtClean="0">
                <a:latin typeface="Bookman Old Style" panose="02050604050505020204" pitchFamily="18" charset="0"/>
              </a:rPr>
              <a:t> or person observing it. 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Examples: </a:t>
            </a:r>
          </a:p>
          <a:p>
            <a:pPr lvl="1"/>
            <a:r>
              <a:rPr lang="en-US" sz="2800" dirty="0" smtClean="0">
                <a:latin typeface="Bookman Old Style" panose="02050604050505020204" pitchFamily="18" charset="0"/>
              </a:rPr>
              <a:t>If the </a:t>
            </a:r>
            <a:r>
              <a:rPr lang="en-US" sz="2800" u="sng" dirty="0" smtClean="0">
                <a:latin typeface="Bookman Old Style" panose="02050604050505020204" pitchFamily="18" charset="0"/>
              </a:rPr>
              <a:t>sun</a:t>
            </a:r>
            <a:r>
              <a:rPr lang="en-US" sz="2800" dirty="0" smtClean="0">
                <a:latin typeface="Bookman Old Style" panose="02050604050505020204" pitchFamily="18" charset="0"/>
              </a:rPr>
              <a:t> is the reference point, all rose bushes are </a:t>
            </a:r>
            <a:r>
              <a:rPr lang="en-US" sz="2800" u="sng" dirty="0" smtClean="0">
                <a:latin typeface="Bookman Old Style" panose="02050604050505020204" pitchFamily="18" charset="0"/>
              </a:rPr>
              <a:t>moving fast</a:t>
            </a:r>
            <a:r>
              <a:rPr lang="en-US" sz="2800" dirty="0" smtClean="0">
                <a:latin typeface="Bookman Old Style" panose="02050604050505020204" pitchFamily="18" charset="0"/>
              </a:rPr>
              <a:t>, since the Earth revolves around the sun.</a:t>
            </a:r>
          </a:p>
          <a:p>
            <a:pPr lvl="1"/>
            <a:r>
              <a:rPr lang="en-US" sz="2800" dirty="0" smtClean="0">
                <a:latin typeface="Bookman Old Style" panose="02050604050505020204" pitchFamily="18" charset="0"/>
              </a:rPr>
              <a:t>If a </a:t>
            </a:r>
            <a:r>
              <a:rPr lang="en-US" sz="2800" u="sng" dirty="0" smtClean="0">
                <a:latin typeface="Bookman Old Style" panose="02050604050505020204" pitchFamily="18" charset="0"/>
              </a:rPr>
              <a:t>kid on a bike </a:t>
            </a:r>
            <a:r>
              <a:rPr lang="en-US" sz="2800" dirty="0" smtClean="0">
                <a:latin typeface="Bookman Old Style" panose="02050604050505020204" pitchFamily="18" charset="0"/>
              </a:rPr>
              <a:t>is the reference point, then the rose bushes are </a:t>
            </a:r>
            <a:r>
              <a:rPr lang="en-US" sz="2800" u="sng" dirty="0" smtClean="0">
                <a:latin typeface="Bookman Old Style" panose="02050604050505020204" pitchFamily="18" charset="0"/>
              </a:rPr>
              <a:t>not moving </a:t>
            </a:r>
            <a:r>
              <a:rPr lang="en-US" sz="2800" dirty="0" smtClean="0">
                <a:latin typeface="Bookman Old Style" panose="02050604050505020204" pitchFamily="18" charset="0"/>
              </a:rPr>
              <a:t>at all. </a:t>
            </a:r>
          </a:p>
          <a:p>
            <a:pPr lvl="1"/>
            <a:r>
              <a:rPr lang="en-US" sz="2800" dirty="0" smtClean="0">
                <a:latin typeface="Bookman Old Style" panose="02050604050505020204" pitchFamily="18" charset="0"/>
              </a:rPr>
              <a:t>Because rose bushes move </a:t>
            </a:r>
            <a:r>
              <a:rPr lang="en-US" sz="2800" u="sng" dirty="0" smtClean="0">
                <a:latin typeface="Bookman Old Style" panose="02050604050505020204" pitchFamily="18" charset="0"/>
              </a:rPr>
              <a:t>with</a:t>
            </a:r>
            <a:r>
              <a:rPr lang="en-US" sz="2800" dirty="0" smtClean="0">
                <a:latin typeface="Bookman Old Style" panose="02050604050505020204" pitchFamily="18" charset="0"/>
              </a:rPr>
              <a:t> the Earth, it does not look like they are moving.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19" y="2489671"/>
            <a:ext cx="1808539" cy="140427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803756" y="2328619"/>
            <a:ext cx="2169763" cy="156532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Whose that guy?!?!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96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C. Measuring Distance 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36772"/>
            <a:ext cx="10176897" cy="5619749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Scientist use a system of measurement called The International </a:t>
            </a:r>
            <a:r>
              <a:rPr lang="en-US" u="sng" dirty="0" smtClean="0">
                <a:latin typeface="Bookman Old Style" panose="02050604050505020204" pitchFamily="18" charset="0"/>
              </a:rPr>
              <a:t>System</a:t>
            </a:r>
            <a:r>
              <a:rPr lang="en-US" dirty="0" smtClean="0">
                <a:latin typeface="Bookman Old Style" panose="02050604050505020204" pitchFamily="18" charset="0"/>
              </a:rPr>
              <a:t> of </a:t>
            </a:r>
            <a:r>
              <a:rPr lang="en-US" u="sng" dirty="0" smtClean="0">
                <a:latin typeface="Bookman Old Style" panose="02050604050505020204" pitchFamily="18" charset="0"/>
              </a:rPr>
              <a:t>Units</a:t>
            </a:r>
            <a:r>
              <a:rPr lang="en-US" dirty="0" smtClean="0">
                <a:latin typeface="Bookman Old Style" panose="02050604050505020204" pitchFamily="18" charset="0"/>
              </a:rPr>
              <a:t>. Abbreviated, called </a:t>
            </a:r>
            <a:r>
              <a:rPr lang="en-US" u="sng" dirty="0" smtClean="0">
                <a:latin typeface="Bookman Old Style" panose="02050604050505020204" pitchFamily="18" charset="0"/>
              </a:rPr>
              <a:t>SI</a:t>
            </a:r>
            <a:r>
              <a:rPr lang="en-US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</a:p>
          <a:p>
            <a:r>
              <a:rPr lang="en-US" u="sng" dirty="0" smtClean="0">
                <a:latin typeface="Bookman Old Style" panose="02050604050505020204" pitchFamily="18" charset="0"/>
              </a:rPr>
              <a:t>Distance</a:t>
            </a:r>
            <a:r>
              <a:rPr lang="en-US" dirty="0" smtClean="0">
                <a:latin typeface="Bookman Old Style" panose="02050604050505020204" pitchFamily="18" charset="0"/>
              </a:rPr>
              <a:t> is the length of the path between two points.</a:t>
            </a: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The SI unit for length is the </a:t>
            </a:r>
            <a:r>
              <a:rPr lang="en-US" u="sng" dirty="0" smtClean="0">
                <a:latin typeface="Bookman Old Style" panose="02050604050505020204" pitchFamily="18" charset="0"/>
              </a:rPr>
              <a:t>meter</a:t>
            </a:r>
            <a:r>
              <a:rPr lang="en-US" dirty="0" smtClean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Conversions every 6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 grader should know.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1 kilometer= </a:t>
            </a:r>
            <a:r>
              <a:rPr lang="en-US" u="sng" dirty="0" smtClean="0">
                <a:latin typeface="Bookman Old Style" panose="02050604050505020204" pitchFamily="18" charset="0"/>
              </a:rPr>
              <a:t>1000 meters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1 meter= </a:t>
            </a:r>
            <a:r>
              <a:rPr lang="en-US" u="sng" dirty="0" smtClean="0">
                <a:latin typeface="Bookman Old Style" panose="02050604050505020204" pitchFamily="18" charset="0"/>
              </a:rPr>
              <a:t>100 centimeters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1 meter= </a:t>
            </a:r>
            <a:r>
              <a:rPr lang="en-US" u="sng" dirty="0" smtClean="0">
                <a:latin typeface="Bookman Old Style" panose="02050604050505020204" pitchFamily="18" charset="0"/>
              </a:rPr>
              <a:t>1,000 millimeters </a:t>
            </a:r>
            <a:endParaRPr lang="en-US" u="sng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15" y="4073412"/>
            <a:ext cx="3878451" cy="258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617"/>
            <a:ext cx="10515600" cy="1024261"/>
          </a:xfrm>
        </p:spPr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D. Speed </a:t>
            </a:r>
            <a:endParaRPr lang="en-US" dirty="0">
              <a:latin typeface="Forte" panose="0306090204050207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53" y="4045058"/>
            <a:ext cx="3331604" cy="2654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5878"/>
            <a:ext cx="12192000" cy="5742122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latin typeface="Bookman Old Style" panose="02050604050505020204" pitchFamily="18" charset="0"/>
              </a:rPr>
              <a:t>Speed</a:t>
            </a:r>
            <a:r>
              <a:rPr lang="en-US" dirty="0" smtClean="0">
                <a:latin typeface="Bookman Old Style" panose="02050604050505020204" pitchFamily="18" charset="0"/>
              </a:rPr>
              <a:t> is the distance an object </a:t>
            </a:r>
            <a:r>
              <a:rPr lang="en-US" u="sng" dirty="0" smtClean="0">
                <a:latin typeface="Bookman Old Style" panose="02050604050505020204" pitchFamily="18" charset="0"/>
              </a:rPr>
              <a:t>travels</a:t>
            </a:r>
            <a:r>
              <a:rPr lang="en-US" dirty="0" smtClean="0">
                <a:latin typeface="Bookman Old Style" panose="02050604050505020204" pitchFamily="18" charset="0"/>
              </a:rPr>
              <a:t> per unit of time. It is a type of rate. 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A </a:t>
            </a:r>
            <a:r>
              <a:rPr lang="en-US" u="sng" dirty="0" smtClean="0">
                <a:latin typeface="Bookman Old Style" panose="02050604050505020204" pitchFamily="18" charset="0"/>
              </a:rPr>
              <a:t>rate</a:t>
            </a:r>
            <a:r>
              <a:rPr lang="en-US" dirty="0" smtClean="0">
                <a:latin typeface="Bookman Old Style" panose="02050604050505020204" pitchFamily="18" charset="0"/>
              </a:rPr>
              <a:t> tells you the amount of something that occurs or </a:t>
            </a:r>
            <a:r>
              <a:rPr lang="en-US" u="sng" dirty="0" smtClean="0">
                <a:latin typeface="Bookman Old Style" panose="02050604050505020204" pitchFamily="18" charset="0"/>
              </a:rPr>
              <a:t>changes</a:t>
            </a:r>
            <a:r>
              <a:rPr lang="en-US" dirty="0" smtClean="0">
                <a:latin typeface="Bookman Old Style" panose="02050604050505020204" pitchFamily="18" charset="0"/>
              </a:rPr>
              <a:t> in one unit of time. 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An airplane may travel at a </a:t>
            </a:r>
            <a:r>
              <a:rPr lang="en-US" u="sng" dirty="0" smtClean="0">
                <a:latin typeface="Bookman Old Style" panose="02050604050505020204" pitchFamily="18" charset="0"/>
              </a:rPr>
              <a:t>constant</a:t>
            </a:r>
            <a:r>
              <a:rPr lang="en-US" dirty="0" smtClean="0">
                <a:latin typeface="Bookman Old Style" panose="02050604050505020204" pitchFamily="18" charset="0"/>
              </a:rPr>
              <a:t> speed of 260 m/s. This means the plane travels 260 </a:t>
            </a:r>
            <a:r>
              <a:rPr lang="en-US" u="sng" dirty="0" smtClean="0">
                <a:latin typeface="Bookman Old Style" panose="02050604050505020204" pitchFamily="18" charset="0"/>
              </a:rPr>
              <a:t>meters </a:t>
            </a:r>
            <a:r>
              <a:rPr lang="en-US" dirty="0" smtClean="0">
                <a:latin typeface="Bookman Old Style" panose="02050604050505020204" pitchFamily="18" charset="0"/>
              </a:rPr>
              <a:t>in 1 second. 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The speed of  a snail is 1 mm/s. This means the sna</a:t>
            </a:r>
            <a:r>
              <a:rPr lang="en-US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il</a:t>
            </a:r>
            <a:r>
              <a:rPr lang="en-US" dirty="0" smtClean="0">
                <a:latin typeface="Bookman Old Style" panose="02050604050505020204" pitchFamily="18" charset="0"/>
              </a:rPr>
              <a:t> travels 1 </a:t>
            </a:r>
            <a:r>
              <a:rPr lang="en-US" u="sng" dirty="0" smtClean="0">
                <a:latin typeface="Bookman Old Style" panose="02050604050505020204" pitchFamily="18" charset="0"/>
              </a:rPr>
              <a:t>millimeter</a:t>
            </a:r>
            <a:r>
              <a:rPr lang="en-US" dirty="0" smtClean="0">
                <a:latin typeface="Bookman Old Style" panose="02050604050505020204" pitchFamily="18" charset="0"/>
              </a:rPr>
              <a:t> in one second.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Speed = </a:t>
            </a:r>
            <a:r>
              <a:rPr lang="en-US" u="sng" dirty="0" smtClean="0">
                <a:latin typeface="Bookman Old Style" panose="02050604050505020204" pitchFamily="18" charset="0"/>
              </a:rPr>
              <a:t>Distance </a:t>
            </a:r>
            <a:r>
              <a:rPr lang="en-US" dirty="0" smtClean="0">
                <a:latin typeface="Bookman Old Style" panose="02050604050505020204" pitchFamily="18" charset="0"/>
              </a:rPr>
              <a:t>	         M/S =   </a:t>
            </a:r>
            <a:r>
              <a:rPr lang="en-US" u="sng" dirty="0" smtClean="0">
                <a:latin typeface="Bookman Old Style" panose="02050604050505020204" pitchFamily="18" charset="0"/>
              </a:rPr>
              <a:t>Meter   </a:t>
            </a:r>
            <a:r>
              <a:rPr lang="en-US" dirty="0" smtClean="0">
                <a:latin typeface="Bookman Old Style" panose="02050604050505020204" pitchFamily="18" charset="0"/>
              </a:rPr>
              <a:t>per </a:t>
            </a:r>
          </a:p>
          <a:p>
            <a:pPr marL="1828800" lvl="4" indent="0">
              <a:buNone/>
            </a:pPr>
            <a:r>
              <a:rPr lang="en-US" sz="2800" dirty="0" smtClean="0">
                <a:latin typeface="Bookman Old Style" panose="02050604050505020204" pitchFamily="18" charset="0"/>
              </a:rPr>
              <a:t>Time 				Second</a:t>
            </a:r>
          </a:p>
          <a:p>
            <a:pPr marL="1828800" lvl="4" indent="0"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26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latin typeface="Bradley Hand ITC" panose="03070402050302030203" pitchFamily="66" charset="0"/>
              </a:rPr>
              <a:t>NOTE BREAK!!!!</a:t>
            </a:r>
            <a:endParaRPr lang="en-US" sz="8000" b="1" dirty="0">
              <a:solidFill>
                <a:srgbClr val="00B0F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practice finding the speed! </a:t>
            </a:r>
            <a:endParaRPr lang="en-US" dirty="0"/>
          </a:p>
          <a:p>
            <a:r>
              <a:rPr lang="en-US" dirty="0" smtClean="0"/>
              <a:t>1. use the </a:t>
            </a:r>
            <a:r>
              <a:rPr lang="en-US" dirty="0" smtClean="0"/>
              <a:t>white board.</a:t>
            </a:r>
            <a:endParaRPr lang="en-US" dirty="0" smtClean="0"/>
          </a:p>
          <a:p>
            <a:r>
              <a:rPr lang="en-US" dirty="0" smtClean="0"/>
              <a:t>2. you can use your </a:t>
            </a:r>
            <a:r>
              <a:rPr lang="en-US" dirty="0" smtClean="0"/>
              <a:t>calculator.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Example #1 :   </a:t>
            </a:r>
            <a:r>
              <a:rPr lang="en-US" dirty="0" smtClean="0"/>
              <a:t>A skateboard goes a distance of 150 meters in 12 seconds. What is its speed?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Example #2:  </a:t>
            </a:r>
            <a:r>
              <a:rPr lang="en-US" dirty="0" smtClean="0"/>
              <a:t>An airplane flies 5,250 miles in three hours. What is its speed?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Example #3: </a:t>
            </a:r>
            <a:r>
              <a:rPr lang="en-US" dirty="0" smtClean="0"/>
              <a:t>James’ car goes 330 meters in 45 seconds. Ben’s car goes 467 meters in 59 seconds. Whose car had the faster speed?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E. Average Speed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57" y="1208868"/>
            <a:ext cx="12026685" cy="564913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Going the exact same speed for prolonged time is called </a:t>
            </a:r>
            <a:r>
              <a:rPr lang="en-US" sz="3200" u="sng" dirty="0" smtClean="0">
                <a:latin typeface="Bookman Old Style" panose="02050604050505020204" pitchFamily="18" charset="0"/>
              </a:rPr>
              <a:t>constant</a:t>
            </a:r>
            <a:r>
              <a:rPr lang="en-US" sz="3200" dirty="0" smtClean="0">
                <a:latin typeface="Bookman Old Style" panose="02050604050505020204" pitchFamily="18" charset="0"/>
              </a:rPr>
              <a:t> speed.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Most moving objects do </a:t>
            </a:r>
            <a:r>
              <a:rPr lang="en-US" sz="3200" u="sng" dirty="0" smtClean="0">
                <a:latin typeface="Bookman Old Style" panose="02050604050505020204" pitchFamily="18" charset="0"/>
              </a:rPr>
              <a:t>not</a:t>
            </a:r>
            <a:r>
              <a:rPr lang="en-US" sz="3200" dirty="0" smtClean="0">
                <a:latin typeface="Bookman Old Style" panose="02050604050505020204" pitchFamily="18" charset="0"/>
              </a:rPr>
              <a:t> travel at a constant speed.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Instead, you can calculate their </a:t>
            </a:r>
            <a:r>
              <a:rPr lang="en-US" sz="3200" u="sng" dirty="0" smtClean="0">
                <a:latin typeface="Bookman Old Style" panose="02050604050505020204" pitchFamily="18" charset="0"/>
              </a:rPr>
              <a:t>average</a:t>
            </a:r>
            <a:r>
              <a:rPr lang="en-US" sz="3200" dirty="0" smtClean="0">
                <a:latin typeface="Bookman Old Style" panose="02050604050505020204" pitchFamily="18" charset="0"/>
              </a:rPr>
              <a:t> speed. Add the total </a:t>
            </a:r>
            <a:r>
              <a:rPr lang="en-US" sz="3200" u="sng" dirty="0" smtClean="0">
                <a:latin typeface="Bookman Old Style" panose="02050604050505020204" pitchFamily="18" charset="0"/>
              </a:rPr>
              <a:t>distance</a:t>
            </a:r>
            <a:r>
              <a:rPr lang="en-US" sz="3200" dirty="0" smtClean="0">
                <a:latin typeface="Bookman Old Style" panose="02050604050505020204" pitchFamily="18" charset="0"/>
              </a:rPr>
              <a:t> traveled. Add the total </a:t>
            </a:r>
            <a:r>
              <a:rPr lang="en-US" sz="3200" u="sng" dirty="0" smtClean="0">
                <a:latin typeface="Bookman Old Style" panose="02050604050505020204" pitchFamily="18" charset="0"/>
              </a:rPr>
              <a:t>time</a:t>
            </a:r>
            <a:r>
              <a:rPr lang="en-US" sz="3200" dirty="0" smtClean="0">
                <a:latin typeface="Bookman Old Style" panose="02050604050505020204" pitchFamily="18" charset="0"/>
              </a:rPr>
              <a:t> the activity took. </a:t>
            </a:r>
            <a:r>
              <a:rPr lang="en-US" sz="3200" u="sng" dirty="0" smtClean="0">
                <a:latin typeface="Bookman Old Style" panose="02050604050505020204" pitchFamily="18" charset="0"/>
              </a:rPr>
              <a:t>DIVIDE</a:t>
            </a:r>
            <a:r>
              <a:rPr lang="en-US" sz="3200" dirty="0" smtClean="0">
                <a:latin typeface="Bookman Old Style" panose="02050604050505020204" pitchFamily="18" charset="0"/>
              </a:rPr>
              <a:t>! 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AVERAGE SPEED:   </a:t>
            </a:r>
            <a:r>
              <a:rPr lang="en-US" sz="3200" u="sng" dirty="0" smtClean="0">
                <a:latin typeface="Bookman Old Style" panose="02050604050505020204" pitchFamily="18" charset="0"/>
              </a:rPr>
              <a:t>TOTAL DISTANCE</a:t>
            </a:r>
          </a:p>
          <a:p>
            <a:pPr marL="0" indent="0">
              <a:buNone/>
            </a:pPr>
            <a:r>
              <a:rPr lang="en-US" sz="3200" dirty="0">
                <a:latin typeface="Bookman Old Style" panose="02050604050505020204" pitchFamily="18" charset="0"/>
              </a:rPr>
              <a:t>	</a:t>
            </a:r>
            <a:r>
              <a:rPr lang="en-US" sz="3200" dirty="0" smtClean="0">
                <a:latin typeface="Bookman Old Style" panose="02050604050505020204" pitchFamily="18" charset="0"/>
              </a:rPr>
              <a:t>		               TOTAL TIME</a:t>
            </a:r>
          </a:p>
        </p:txBody>
      </p:sp>
    </p:spTree>
    <p:extLst>
      <p:ext uri="{BB962C8B-B14F-4D97-AF65-F5344CB8AC3E}">
        <p14:creationId xmlns:p14="http://schemas.microsoft.com/office/powerpoint/2010/main" val="9413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F. Instantaneous Speed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81" y="1825625"/>
            <a:ext cx="12021519" cy="4838646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Bookman Old Style" panose="02050604050505020204" pitchFamily="18" charset="0"/>
              </a:rPr>
              <a:t>Instantaneous</a:t>
            </a:r>
            <a:r>
              <a:rPr lang="en-US" sz="3600" dirty="0" smtClean="0">
                <a:latin typeface="Bookman Old Style" panose="02050604050505020204" pitchFamily="18" charset="0"/>
              </a:rPr>
              <a:t> Speed is the speed at which an object is moving at a given instant in time. </a:t>
            </a:r>
          </a:p>
          <a:p>
            <a:pPr marL="0" indent="0">
              <a:buNone/>
            </a:pPr>
            <a:endParaRPr lang="en-US" sz="3600" dirty="0" smtClean="0">
              <a:latin typeface="Bookman Old Style" panose="02050604050505020204" pitchFamily="18" charset="0"/>
            </a:endParaRPr>
          </a:p>
          <a:p>
            <a:r>
              <a:rPr lang="en-US" sz="3600" dirty="0" smtClean="0">
                <a:latin typeface="Bookman Old Style" panose="02050604050505020204" pitchFamily="18" charset="0"/>
              </a:rPr>
              <a:t>NOT the same as average speed! </a:t>
            </a:r>
          </a:p>
          <a:p>
            <a:pPr marL="0" indent="0">
              <a:buNone/>
            </a:pPr>
            <a:endParaRPr lang="en-US" sz="3600" dirty="0" smtClean="0">
              <a:latin typeface="Bookman Old Style" panose="02050604050505020204" pitchFamily="18" charset="0"/>
            </a:endParaRPr>
          </a:p>
          <a:p>
            <a:r>
              <a:rPr lang="en-US" sz="3600" dirty="0" smtClean="0">
                <a:latin typeface="Bookman Old Style" panose="02050604050505020204" pitchFamily="18" charset="0"/>
              </a:rPr>
              <a:t>Athletes with the greatest </a:t>
            </a:r>
            <a:r>
              <a:rPr lang="en-US" sz="3600" u="sng" dirty="0" smtClean="0">
                <a:latin typeface="Bookman Old Style" panose="02050604050505020204" pitchFamily="18" charset="0"/>
              </a:rPr>
              <a:t>average</a:t>
            </a:r>
            <a:r>
              <a:rPr lang="en-US" sz="3600" dirty="0" smtClean="0">
                <a:latin typeface="Bookman Old Style" panose="02050604050505020204" pitchFamily="18" charset="0"/>
              </a:rPr>
              <a:t> speed win a cross country race, not the greatest instantaneous speed. 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405" y="365125"/>
            <a:ext cx="2434556" cy="219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1375"/>
          </a:xfrm>
        </p:spPr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G. Velocity 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1376"/>
            <a:ext cx="12192000" cy="584286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To describe an objects motion, you need to know more than just the speed. You need to know its </a:t>
            </a:r>
            <a:r>
              <a:rPr lang="en-US" sz="3200" u="sng" dirty="0" smtClean="0">
                <a:latin typeface="Bookman Old Style" panose="02050604050505020204" pitchFamily="18" charset="0"/>
              </a:rPr>
              <a:t>direction</a:t>
            </a:r>
            <a:r>
              <a:rPr lang="en-US" sz="3200" dirty="0" smtClean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3200" u="sng" dirty="0" smtClean="0">
                <a:latin typeface="Bookman Old Style" panose="02050604050505020204" pitchFamily="18" charset="0"/>
              </a:rPr>
              <a:t>Velocity</a:t>
            </a:r>
            <a:r>
              <a:rPr lang="en-US" sz="3200" dirty="0" smtClean="0">
                <a:latin typeface="Bookman Old Style" panose="02050604050505020204" pitchFamily="18" charset="0"/>
              </a:rPr>
              <a:t> is speed in a given direction. 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When you know a storms </a:t>
            </a:r>
            <a:r>
              <a:rPr lang="en-US" sz="3200" u="sng" dirty="0" smtClean="0">
                <a:latin typeface="Bookman Old Style" panose="02050604050505020204" pitchFamily="18" charset="0"/>
              </a:rPr>
              <a:t>speed</a:t>
            </a:r>
            <a:r>
              <a:rPr lang="en-US" sz="3200" dirty="0" smtClean="0">
                <a:latin typeface="Bookman Old Style" panose="02050604050505020204" pitchFamily="18" charset="0"/>
              </a:rPr>
              <a:t> and the </a:t>
            </a:r>
            <a:r>
              <a:rPr lang="en-US" sz="3200" u="sng" dirty="0" smtClean="0">
                <a:latin typeface="Bookman Old Style" panose="02050604050505020204" pitchFamily="18" charset="0"/>
              </a:rPr>
              <a:t>direction</a:t>
            </a:r>
            <a:r>
              <a:rPr lang="en-US" sz="3200" dirty="0" smtClean="0">
                <a:latin typeface="Bookman Old Style" panose="02050604050505020204" pitchFamily="18" charset="0"/>
              </a:rPr>
              <a:t> it’s moving in, you know its velocity. </a:t>
            </a:r>
          </a:p>
          <a:p>
            <a:pPr marL="0" indent="0">
              <a:buNone/>
            </a:pPr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Velocity is important to many careers, such as</a:t>
            </a:r>
          </a:p>
          <a:p>
            <a:pPr lvl="1"/>
            <a:r>
              <a:rPr lang="en-US" sz="3200" dirty="0" smtClean="0">
                <a:latin typeface="Bookman Old Style" panose="02050604050505020204" pitchFamily="18" charset="0"/>
              </a:rPr>
              <a:t>airplane </a:t>
            </a:r>
            <a:r>
              <a:rPr lang="en-US" sz="3200" u="sng" dirty="0" smtClean="0">
                <a:latin typeface="Bookman Old Style" panose="02050604050505020204" pitchFamily="18" charset="0"/>
              </a:rPr>
              <a:t>pilots </a:t>
            </a:r>
            <a:endParaRPr lang="en-US" sz="2800" u="sng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sz="3200" u="sng" dirty="0" smtClean="0">
                <a:latin typeface="Bookman Old Style" panose="02050604050505020204" pitchFamily="18" charset="0"/>
              </a:rPr>
              <a:t>air</a:t>
            </a:r>
            <a:r>
              <a:rPr lang="en-US" sz="3200" dirty="0" smtClean="0">
                <a:latin typeface="Bookman Old Style" panose="02050604050505020204" pitchFamily="18" charset="0"/>
              </a:rPr>
              <a:t> traffic controllers.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573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Bradley Hand ITC</vt:lpstr>
      <vt:lpstr>Calibri</vt:lpstr>
      <vt:lpstr>Calibri Light</vt:lpstr>
      <vt:lpstr>Forte</vt:lpstr>
      <vt:lpstr>Office Theme</vt:lpstr>
      <vt:lpstr>Ocean Motion Notes</vt:lpstr>
      <vt:lpstr>A. Motion </vt:lpstr>
      <vt:lpstr>B. Relative Motion </vt:lpstr>
      <vt:lpstr>C. Measuring Distance </vt:lpstr>
      <vt:lpstr>D. Speed </vt:lpstr>
      <vt:lpstr>NOTE BREAK!!!!</vt:lpstr>
      <vt:lpstr>E. Average Speed</vt:lpstr>
      <vt:lpstr>F. Instantaneous Speed</vt:lpstr>
      <vt:lpstr>G. Velocity </vt:lpstr>
    </vt:vector>
  </TitlesOfParts>
  <Company>Newark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Motion Notes</dc:title>
  <dc:creator>Meaghan McDede</dc:creator>
  <cp:lastModifiedBy>Meaghan McDede</cp:lastModifiedBy>
  <cp:revision>21</cp:revision>
  <cp:lastPrinted>2015-11-19T15:23:51Z</cp:lastPrinted>
  <dcterms:created xsi:type="dcterms:W3CDTF">2014-03-06T19:28:37Z</dcterms:created>
  <dcterms:modified xsi:type="dcterms:W3CDTF">2015-11-19T20:18:36Z</dcterms:modified>
</cp:coreProperties>
</file>